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9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8" r:id="rId69"/>
    <p:sldId id="335" r:id="rId70"/>
    <p:sldId id="326" r:id="rId71"/>
    <p:sldId id="331" r:id="rId72"/>
    <p:sldId id="334" r:id="rId73"/>
    <p:sldId id="332" r:id="rId74"/>
    <p:sldId id="333" r:id="rId75"/>
    <p:sldId id="329" r:id="rId76"/>
    <p:sldId id="336" r:id="rId77"/>
    <p:sldId id="337" r:id="rId78"/>
    <p:sldId id="338" r:id="rId79"/>
    <p:sldId id="339" r:id="rId80"/>
    <p:sldId id="340" r:id="rId81"/>
    <p:sldId id="341" r:id="rId82"/>
    <p:sldId id="342" r:id="rId8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434" autoAdjust="0"/>
  </p:normalViewPr>
  <p:slideViewPr>
    <p:cSldViewPr>
      <p:cViewPr varScale="1">
        <p:scale>
          <a:sx n="70" d="100"/>
          <a:sy n="70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526665D-B8BF-44D3-BE95-9F460C442DD0}" type="datetimeFigureOut">
              <a:rPr lang="es-ES" smtClean="0"/>
              <a:t>24/08/2017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3489920"/>
          </a:xfrm>
        </p:spPr>
        <p:txBody>
          <a:bodyPr>
            <a:normAutofit/>
          </a:bodyPr>
          <a:lstStyle/>
          <a:p>
            <a:r>
              <a:rPr lang="es-ES" dirty="0" smtClean="0"/>
              <a:t>Trabajo final de máster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Autor: </a:t>
            </a:r>
          </a:p>
          <a:p>
            <a:r>
              <a:rPr lang="es-ES" dirty="0" smtClean="0"/>
              <a:t>Marcos Martínez Roig</a:t>
            </a:r>
          </a:p>
          <a:p>
            <a:endParaRPr lang="es-ES" dirty="0"/>
          </a:p>
          <a:p>
            <a:r>
              <a:rPr lang="es-ES" dirty="0" smtClean="0"/>
              <a:t>Tutores</a:t>
            </a:r>
          </a:p>
          <a:p>
            <a:r>
              <a:rPr lang="es-ES" dirty="0" smtClean="0"/>
              <a:t>José </a:t>
            </a:r>
            <a:r>
              <a:rPr lang="es-ES" dirty="0" err="1" smtClean="0"/>
              <a:t>díaz</a:t>
            </a:r>
            <a:r>
              <a:rPr lang="es-ES" dirty="0" smtClean="0"/>
              <a:t> medina</a:t>
            </a:r>
          </a:p>
          <a:p>
            <a:r>
              <a:rPr lang="es-ES" dirty="0" smtClean="0"/>
              <a:t>Nadia </a:t>
            </a:r>
            <a:r>
              <a:rPr lang="es-ES" dirty="0" err="1" smtClean="0"/>
              <a:t>yahlali</a:t>
            </a:r>
            <a:r>
              <a:rPr lang="es-ES" dirty="0" smtClean="0"/>
              <a:t> </a:t>
            </a:r>
            <a:r>
              <a:rPr lang="es-ES" dirty="0" err="1" smtClean="0"/>
              <a:t>haddou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Diseño de un detector de aguas </a:t>
            </a:r>
            <a:r>
              <a:rPr lang="es-ES" dirty="0" err="1" smtClean="0"/>
              <a:t>tritiadas</a:t>
            </a:r>
            <a:r>
              <a:rPr lang="es-ES" dirty="0"/>
              <a:t> </a:t>
            </a:r>
            <a:r>
              <a:rPr lang="es-ES" dirty="0" smtClean="0"/>
              <a:t>basado en fibras </a:t>
            </a:r>
            <a:r>
              <a:rPr lang="es-ES" dirty="0" err="1" smtClean="0"/>
              <a:t>centelleadoras</a:t>
            </a:r>
            <a:r>
              <a:rPr lang="es-ES" dirty="0" smtClean="0"/>
              <a:t> leídas por </a:t>
            </a:r>
            <a:r>
              <a:rPr lang="es-ES" dirty="0" err="1" smtClean="0"/>
              <a:t>SiPM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Innovación:</a:t>
                </a:r>
              </a:p>
              <a:p>
                <a:pPr lvl="1"/>
                <a:r>
                  <a:rPr lang="es-ES" dirty="0"/>
                  <a:t>Proyectos in situ </a:t>
                </a:r>
                <a:r>
                  <a:rPr lang="es-ES" dirty="0" err="1"/>
                  <a:t>anterios</a:t>
                </a:r>
                <a:r>
                  <a:rPr lang="es-ES" dirty="0"/>
                  <a:t>: </a:t>
                </a:r>
              </a:p>
              <a:p>
                <a:pPr lvl="2"/>
                <a:r>
                  <a:rPr lang="es-ES" dirty="0"/>
                  <a:t>Solidos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.  </a:t>
                </a:r>
                <a:endParaRPr lang="es-ES" dirty="0"/>
              </a:p>
              <a:p>
                <a:pPr lvl="2"/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pPr lvl="1"/>
                <a:r>
                  <a:rPr lang="es-ES" dirty="0"/>
                  <a:t>Proyecto </a:t>
                </a:r>
                <a:r>
                  <a:rPr lang="es-ES" i="1" dirty="0" err="1"/>
                  <a:t>Tritium</a:t>
                </a:r>
                <a:r>
                  <a:rPr lang="es-ES" i="1" dirty="0"/>
                  <a:t>: </a:t>
                </a:r>
                <a:endParaRPr lang="es-ES" i="1" dirty="0" smtClean="0"/>
              </a:p>
              <a:p>
                <a:pPr lvl="2"/>
                <a:r>
                  <a:rPr lang="es-ES" i="1" dirty="0"/>
                  <a:t>Fibras </a:t>
                </a:r>
                <a:r>
                  <a:rPr lang="es-ES" i="1" dirty="0" err="1"/>
                  <a:t>centelleadoras</a:t>
                </a:r>
                <a:r>
                  <a:rPr lang="es-ES" i="1" dirty="0"/>
                  <a:t>: Mayor volumen activo </a:t>
                </a:r>
                <a:r>
                  <a:rPr lang="es-ES" i="1" dirty="0" smtClean="0"/>
                  <a:t>sin residuos y </a:t>
                </a:r>
                <a:r>
                  <a:rPr lang="es-ES" i="1" dirty="0"/>
                  <a:t>mayor abanico de posibilidades</a:t>
                </a:r>
                <a:r>
                  <a:rPr lang="es-ES" i="1" dirty="0" smtClean="0"/>
                  <a:t>. </a:t>
                </a:r>
                <a:endParaRPr lang="es-ES" i="1" dirty="0"/>
              </a:p>
              <a:p>
                <a:pPr lvl="2"/>
                <a:r>
                  <a:rPr lang="es-ES" i="1" dirty="0" err="1" smtClean="0"/>
                  <a:t>SiPM</a:t>
                </a:r>
                <a:r>
                  <a:rPr lang="es-ES" i="1" dirty="0" smtClean="0"/>
                  <a:t>: Mayor </a:t>
                </a:r>
                <a:r>
                  <a:rPr lang="es-ES" i="1" dirty="0"/>
                  <a:t>eficiencia de </a:t>
                </a:r>
                <a:r>
                  <a:rPr lang="es-ES" i="1" dirty="0" err="1" smtClean="0"/>
                  <a:t>fotodetección</a:t>
                </a:r>
                <a:r>
                  <a:rPr lang="es-ES" i="1" dirty="0"/>
                  <a:t>.</a:t>
                </a:r>
              </a:p>
              <a:p>
                <a:pPr lvl="1"/>
                <a:r>
                  <a:rPr lang="es-ES" i="1" dirty="0" smtClean="0"/>
                  <a:t>Laser y cavidades espectroscópicas en forma de anillo</a:t>
                </a:r>
              </a:p>
              <a:p>
                <a:pPr lvl="2"/>
                <a:r>
                  <a:rPr lang="es-ES" i="1" dirty="0" smtClean="0"/>
                  <a:t>Límite de detección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i="1" dirty="0" smtClean="0"/>
                  <a:t> en tiempos inferiores a 3 minutos.</a:t>
                </a:r>
                <a:endParaRPr lang="es-ES" i="1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dirty="0" smtClean="0"/>
                  <a:t>	;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dirty="0" smtClean="0"/>
                  <a:t>;	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 b="-31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14674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Elección:</a:t>
            </a:r>
          </a:p>
          <a:p>
            <a:pPr lvl="1"/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 Saint-</a:t>
            </a:r>
            <a:r>
              <a:rPr lang="es-ES" dirty="0" err="1" smtClean="0"/>
              <a:t>Goban</a:t>
            </a:r>
            <a:r>
              <a:rPr lang="es-ES" dirty="0" smtClean="0"/>
              <a:t> BCF-12. </a:t>
            </a:r>
          </a:p>
          <a:p>
            <a:pPr lvl="1"/>
            <a:r>
              <a:rPr lang="es-ES" dirty="0" smtClean="0"/>
              <a:t>Sin </a:t>
            </a:r>
            <a:r>
              <a:rPr lang="es-ES" dirty="0" err="1" smtClean="0"/>
              <a:t>clad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Tiempo de decaimiento: 3,2 </a:t>
            </a:r>
            <a:r>
              <a:rPr lang="es-ES" dirty="0" err="1" smtClean="0"/>
              <a:t>ns</a:t>
            </a:r>
            <a:r>
              <a:rPr lang="es-ES" dirty="0" smtClean="0"/>
              <a:t>.</a:t>
            </a:r>
            <a:endParaRPr lang="es-ES" dirty="0"/>
          </a:p>
          <a:p>
            <a:pPr lvl="1"/>
            <a:r>
              <a:rPr lang="es-ES" dirty="0" err="1" smtClean="0"/>
              <a:t>Indce</a:t>
            </a:r>
            <a:r>
              <a:rPr lang="es-ES" dirty="0" smtClean="0"/>
              <a:t> de refracción: 1,6.</a:t>
            </a:r>
          </a:p>
          <a:p>
            <a:pPr lvl="1"/>
            <a:r>
              <a:rPr lang="es-ES" dirty="0" smtClean="0"/>
              <a:t>Factor de conversión: 8000 fotones/</a:t>
            </a:r>
            <a:r>
              <a:rPr lang="es-ES" dirty="0" err="1" smtClean="0"/>
              <a:t>MeV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Eficiencia de </a:t>
            </a:r>
            <a:r>
              <a:rPr lang="es-ES" dirty="0" err="1" smtClean="0"/>
              <a:t>fotodetección</a:t>
            </a:r>
            <a:r>
              <a:rPr lang="es-ES" dirty="0" smtClean="0"/>
              <a:t>: 3,4%..</a:t>
            </a:r>
          </a:p>
        </p:txBody>
      </p:sp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2996952"/>
            <a:ext cx="6858000" cy="32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0" y="3319301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1" y="3319301"/>
            <a:ext cx="3356999" cy="26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r>
              <a:rPr lang="es-ES" dirty="0" smtClean="0"/>
              <a:t>Formación </a:t>
            </a:r>
            <a:r>
              <a:rPr lang="es-ES" dirty="0" err="1" smtClean="0"/>
              <a:t>bunch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45" y="3791150"/>
            <a:ext cx="3892387" cy="22889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1" y="3810128"/>
            <a:ext cx="3314614" cy="22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Protocolo de manipulación:</a:t>
            </a:r>
          </a:p>
          <a:p>
            <a:pPr lvl="1"/>
            <a:r>
              <a:rPr lang="es-ES" dirty="0" smtClean="0"/>
              <a:t>Uso de guantes.</a:t>
            </a:r>
          </a:p>
          <a:p>
            <a:pPr lvl="1"/>
            <a:r>
              <a:rPr lang="es-ES" dirty="0" smtClean="0"/>
              <a:t>Diseño de guillotina.</a:t>
            </a:r>
          </a:p>
          <a:p>
            <a:pPr lvl="1"/>
            <a:r>
              <a:rPr lang="es-ES" dirty="0" smtClean="0"/>
              <a:t>Pulido de las caras finales de las fibras.</a:t>
            </a:r>
          </a:p>
          <a:p>
            <a:pPr lvl="1"/>
            <a:r>
              <a:rPr lang="es-ES" dirty="0" smtClean="0"/>
              <a:t>Formación </a:t>
            </a:r>
            <a:r>
              <a:rPr lang="es-ES" dirty="0" err="1" smtClean="0"/>
              <a:t>bunch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05064"/>
            <a:ext cx="7591425" cy="1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Contador de fotones: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r>
                  <a:rPr lang="es-ES" dirty="0" smtClean="0"/>
                  <a:t>Objetivo: Estabilización de la ganancia.</a:t>
                </a:r>
              </a:p>
              <a:p>
                <a:r>
                  <a:rPr lang="es-ES" dirty="0" smtClean="0"/>
                  <a:t>Elección: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9" y="3068960"/>
            <a:ext cx="4327133" cy="28083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08" y="3068960"/>
            <a:ext cx="3829278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de los </a:t>
            </a:r>
            <a:r>
              <a:rPr lang="es-ES" dirty="0" err="1" smtClean="0"/>
              <a:t>SiPM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Diferencias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Tamaño.</a:t>
                </a:r>
              </a:p>
              <a:p>
                <a:pPr lvl="1"/>
                <a:r>
                  <a:rPr lang="es-ES" dirty="0" err="1" smtClean="0"/>
                  <a:t>Imunidad</a:t>
                </a:r>
                <a:r>
                  <a:rPr lang="es-ES" dirty="0" smtClean="0"/>
                  <a:t> 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Menor alimentación.</a:t>
                </a:r>
              </a:p>
              <a:p>
                <a:pPr lvl="1"/>
                <a:r>
                  <a:rPr lang="es-ES" dirty="0" smtClean="0"/>
                  <a:t>Eficiencia.</a:t>
                </a:r>
              </a:p>
              <a:p>
                <a:pPr lvl="1"/>
                <a:r>
                  <a:rPr lang="es-ES" dirty="0" smtClean="0"/>
                  <a:t>Dependencia con la temperatura.</a:t>
                </a:r>
              </a:p>
              <a:p>
                <a:pPr lvl="1"/>
                <a:r>
                  <a:rPr lang="es-ES" dirty="0" smtClean="0"/>
                  <a:t>etc</a:t>
                </a:r>
                <a:r>
                  <a:rPr lang="es-ES" dirty="0"/>
                  <a:t>.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Señal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:r>
                  <a:rPr lang="es-ES" dirty="0" smtClean="0"/>
                  <a:t>   (Persistencia)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49080"/>
            <a:ext cx="4772691" cy="211484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19873" y="5206502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875459" y="5514279"/>
            <a:ext cx="12087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Dark</a:t>
            </a:r>
            <a:r>
              <a:rPr lang="es-ES" sz="1400" dirty="0" smtClean="0"/>
              <a:t> </a:t>
            </a:r>
            <a:r>
              <a:rPr lang="es-ES" sz="1400" dirty="0" err="1" smtClean="0"/>
              <a:t>current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6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Equipo y montaje experimental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Equipo:</a:t>
                </a:r>
              </a:p>
              <a:p>
                <a:pPr lvl="1"/>
                <a:r>
                  <a:rPr lang="es-ES" dirty="0" smtClean="0"/>
                  <a:t>Cámara de control de temperatura (DYCOMETAL, CCM 81)</a:t>
                </a:r>
              </a:p>
              <a:p>
                <a:pPr lvl="2"/>
                <a:r>
                  <a:rPr lang="es-ES" dirty="0"/>
                  <a:t>Diagrama de estados.</a:t>
                </a:r>
              </a:p>
              <a:p>
                <a:pPr lvl="2"/>
                <a:r>
                  <a:rPr lang="es-ES" dirty="0"/>
                  <a:t>Incertidumbre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=±0,1º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s-ES" b="0" dirty="0" smtClean="0"/>
              </a:p>
              <a:p>
                <a:pPr lvl="2"/>
                <a:r>
                  <a:rPr lang="es-ES" dirty="0" smtClean="0"/>
                  <a:t>Jaula de Faraday.</a:t>
                </a:r>
              </a:p>
              <a:p>
                <a:pPr lvl="1"/>
                <a:r>
                  <a:rPr lang="es-ES" dirty="0" smtClean="0"/>
                  <a:t>Generadores de tensión:</a:t>
                </a:r>
              </a:p>
              <a:p>
                <a:pPr lvl="2"/>
                <a:r>
                  <a:rPr lang="es-ES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dirty="0"/>
              </a:p>
              <a:p>
                <a:pPr lvl="2"/>
                <a:r>
                  <a:rPr lang="es-ES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Diodo LED (</a:t>
                </a:r>
                <a:r>
                  <a:rPr lang="es-ES" dirty="0" err="1" smtClean="0"/>
                  <a:t>Roithner</a:t>
                </a:r>
                <a:r>
                  <a:rPr lang="es-ES" dirty="0" smtClean="0"/>
                  <a:t> Laser </a:t>
                </a:r>
                <a:r>
                  <a:rPr lang="es-ES" dirty="0" err="1" smtClean="0"/>
                  <a:t>Technik</a:t>
                </a:r>
                <a:r>
                  <a:rPr lang="es-ES" dirty="0" smtClean="0"/>
                  <a:t>):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b="0" dirty="0" smtClean="0"/>
              </a:p>
              <a:p>
                <a:pPr lvl="1"/>
                <a:r>
                  <a:rPr lang="es-ES" dirty="0" smtClean="0"/>
                  <a:t>Generador de pulsos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b="0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b="0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 smtClean="0"/>
              </a:p>
              <a:p>
                <a:pPr lvl="2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789" t="-19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Introducción.</a:t>
            </a:r>
          </a:p>
          <a:p>
            <a:r>
              <a:rPr lang="es-ES" dirty="0" smtClean="0"/>
              <a:t>Fibras </a:t>
            </a:r>
            <a:r>
              <a:rPr lang="es-ES" dirty="0" err="1" smtClean="0"/>
              <a:t>centelleadoras</a:t>
            </a:r>
            <a:r>
              <a:rPr lang="es-ES" dirty="0" smtClean="0"/>
              <a:t>: Protocolo de manipulación.</a:t>
            </a:r>
          </a:p>
          <a:p>
            <a:r>
              <a:rPr lang="es-ES" dirty="0" smtClean="0"/>
              <a:t>Calibración de los </a:t>
            </a:r>
            <a:r>
              <a:rPr lang="es-ES" dirty="0" err="1" smtClean="0"/>
              <a:t>SiPM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Equipo y montaje experimental.</a:t>
            </a:r>
          </a:p>
          <a:p>
            <a:pPr lvl="1"/>
            <a:r>
              <a:rPr lang="es-ES" dirty="0" smtClean="0"/>
              <a:t>Características de la tarjeta.</a:t>
            </a:r>
          </a:p>
          <a:p>
            <a:pPr lvl="1"/>
            <a:r>
              <a:rPr lang="es-ES" dirty="0" smtClean="0"/>
              <a:t>Análisis de los datos.</a:t>
            </a:r>
          </a:p>
          <a:p>
            <a:pPr lvl="1"/>
            <a:r>
              <a:rPr lang="es-ES" dirty="0" smtClean="0"/>
              <a:t>Calibración en temperatura.</a:t>
            </a:r>
          </a:p>
          <a:p>
            <a:pPr lvl="1"/>
            <a:r>
              <a:rPr lang="es-ES" dirty="0" smtClean="0"/>
              <a:t>Calibración en voltaje de operación.</a:t>
            </a:r>
          </a:p>
          <a:p>
            <a:pPr lvl="1"/>
            <a:r>
              <a:rPr lang="es-ES" dirty="0" smtClean="0"/>
              <a:t>Estabilización de la ganancia.</a:t>
            </a: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y montaje experimental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s-ES" dirty="0"/>
                  <a:t>Tarjeta (G=110)</a:t>
                </a:r>
              </a:p>
              <a:p>
                <a:pPr lvl="1"/>
                <a:r>
                  <a:rPr lang="es-ES" dirty="0"/>
                  <a:t>Ruido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𝑚𝑉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𝑀𝐻𝑧</m:t>
                        </m:r>
                      </m:e>
                    </m:d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Filtro</a:t>
                </a:r>
              </a:p>
              <a:p>
                <a:pPr lvl="1"/>
                <a:r>
                  <a:rPr lang="es-ES" dirty="0"/>
                  <a:t>Manta Negra</a:t>
                </a:r>
                <a:r>
                  <a:rPr lang="es-ES" dirty="0" smtClean="0"/>
                  <a:t>.</a:t>
                </a:r>
              </a:p>
              <a:p>
                <a:endParaRPr lang="es-ES" dirty="0" smtClean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Montaje experimental:</a:t>
                </a:r>
              </a:p>
              <a:p>
                <a:r>
                  <a:rPr lang="es-ES" dirty="0" smtClean="0"/>
                  <a:t>DIBUJOOOOOOOO DEL MONTAJE</a:t>
                </a:r>
              </a:p>
              <a:p>
                <a:r>
                  <a:rPr lang="es-ES" dirty="0" smtClean="0"/>
                  <a:t>Generador pulsos-&gt;LED -&gt;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 (alimentación)-&gt;Tarjeta(alimentación-&gt;Filtro)-&gt;osciloscopio.</a:t>
                </a:r>
              </a:p>
              <a:p>
                <a:r>
                  <a:rPr lang="es-ES" dirty="0" smtClean="0"/>
                  <a:t>Todo debajo de la manta y dentro del sistema </a:t>
                </a:r>
                <a:endParaRPr lang="es-E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645" t="-14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71" y="2348880"/>
            <a:ext cx="469560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Señal OUT del sistema (T=25ºC, H=60%,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Trigger</a:t>
                </a:r>
              </a:p>
              <a:p>
                <a:r>
                  <a:rPr lang="es-ES" dirty="0" smtClean="0"/>
                  <a:t>Ganancia del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Señal de salida del sistema: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s-ES" dirty="0" smtClean="0"/>
                  <a:t>		Delta de </a:t>
                </a:r>
                <a:r>
                  <a:rPr lang="es-ES" dirty="0" err="1" smtClean="0"/>
                  <a:t>dirac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Gaussianas</a:t>
                </a:r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5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81597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Señal de salida del sistema: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s-ES" dirty="0" smtClean="0"/>
                  <a:t>		Delta de </a:t>
                </a:r>
                <a:r>
                  <a:rPr lang="es-ES" dirty="0" err="1" smtClean="0"/>
                  <a:t>dirac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Gaussianas</a:t>
                </a:r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81597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54914"/>
            <a:ext cx="8427060" cy="192668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946561" y="4709142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40913" y="4158629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932040" y="3850852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336358" y="4038635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724128" y="437446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089499" y="4760616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410513" y="5035490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04248" y="5075389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Necesidad de ajustar también el fondo.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4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2060848"/>
            <a:ext cx="8445649" cy="18956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5" y="4490324"/>
            <a:ext cx="8474324" cy="18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ROOT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TSpectrum.hh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5760640" cy="4241648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953872" y="2276872"/>
            <a:ext cx="3190128" cy="33546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Ajuste:</a:t>
            </a:r>
          </a:p>
          <a:p>
            <a:pPr lvl="1"/>
            <a:r>
              <a:rPr lang="es-ES" dirty="0" smtClean="0"/>
              <a:t>N gaussianas:</a:t>
            </a:r>
          </a:p>
          <a:p>
            <a:pPr lvl="2"/>
            <a:r>
              <a:rPr lang="es-ES" dirty="0"/>
              <a:t>Posición</a:t>
            </a:r>
          </a:p>
          <a:p>
            <a:pPr lvl="2"/>
            <a:r>
              <a:rPr lang="es-ES" dirty="0"/>
              <a:t>Norma</a:t>
            </a:r>
          </a:p>
          <a:p>
            <a:pPr lvl="2"/>
            <a:r>
              <a:rPr lang="es-ES" dirty="0"/>
              <a:t>Sigma</a:t>
            </a:r>
          </a:p>
          <a:p>
            <a:pPr lvl="2"/>
            <a:r>
              <a:rPr lang="es-ES" dirty="0"/>
              <a:t>Resolución (2</a:t>
            </a:r>
            <a:r>
              <a:rPr lang="es-ES" dirty="0" smtClean="0"/>
              <a:t>%)</a:t>
            </a:r>
          </a:p>
          <a:p>
            <a:pPr lvl="2"/>
            <a:r>
              <a:rPr lang="es-ES" dirty="0" smtClean="0"/>
              <a:t>Orden</a:t>
            </a:r>
          </a:p>
          <a:p>
            <a:pPr lvl="1"/>
            <a:r>
              <a:rPr lang="es-ES" dirty="0" err="1" smtClean="0"/>
              <a:t>Background</a:t>
            </a:r>
            <a:r>
              <a:rPr lang="es-ES" dirty="0" smtClean="0"/>
              <a:t> (recta)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4610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b="0" i="0" dirty="0" smtClean="0"/>
                        <m:t> </m:t>
                      </m:r>
                      <m:d>
                        <m:d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ES" dirty="0"/>
                            <m:t>Factores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de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  <m:r>
                            <m:rPr>
                              <m:nor/>
                            </m:rPr>
                            <a:rPr lang="es-ES" dirty="0"/>
                            <m:t>conversi</m:t>
                          </m:r>
                          <m:r>
                            <m:rPr>
                              <m:nor/>
                            </m:rPr>
                            <a:rPr lang="es-ES" dirty="0"/>
                            <m:t>ó</m:t>
                          </m:r>
                          <m:r>
                            <m:rPr>
                              <m:nor/>
                            </m:rPr>
                            <a:rPr lang="es-ES" dirty="0"/>
                            <m:t>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→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𝑒𝑅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3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8" y="2780929"/>
            <a:ext cx="799288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 datos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=6,38938·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±2,15953·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=5,80853·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±1,96321·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≈3,19 %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7,18235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6,88392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6,52941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6,258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8,82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3"/>
                <a:stretch>
                  <a:fillRect l="-789" t="-20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meteorológicas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Ficha técnica  DYCOMETAL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Zona 1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3"/>
                <a:stretch>
                  <a:fillRect l="-789" t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59308"/>
            <a:ext cx="4608512" cy="33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Prototipo:</a:t>
            </a:r>
          </a:p>
          <a:p>
            <a:pPr lvl="1"/>
            <a:r>
              <a:rPr lang="es-ES" dirty="0" smtClean="0"/>
              <a:t>Configuración del prototipo.</a:t>
            </a:r>
          </a:p>
          <a:p>
            <a:pPr lvl="1"/>
            <a:r>
              <a:rPr lang="es-ES" dirty="0" smtClean="0"/>
              <a:t>Procedimiento de llenado.</a:t>
            </a:r>
          </a:p>
          <a:p>
            <a:pPr lvl="1"/>
            <a:r>
              <a:rPr lang="es-ES" dirty="0" smtClean="0"/>
              <a:t>Configuración de la electrónica.</a:t>
            </a:r>
          </a:p>
          <a:p>
            <a:pPr lvl="1"/>
            <a:r>
              <a:rPr lang="es-ES" dirty="0" smtClean="0"/>
              <a:t>Resultados.</a:t>
            </a:r>
          </a:p>
          <a:p>
            <a:r>
              <a:rPr lang="es-ES" dirty="0" smtClean="0"/>
              <a:t>Simulaciones del experimento.</a:t>
            </a:r>
          </a:p>
          <a:p>
            <a:r>
              <a:rPr lang="es-ES" dirty="0" smtClean="0"/>
              <a:t>Previsiones de futuro.</a:t>
            </a:r>
          </a:p>
          <a:p>
            <a:r>
              <a:rPr lang="es-ES" dirty="0" smtClean="0"/>
              <a:t>Conclusiones.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6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4" y="2132856"/>
            <a:ext cx="851721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temperatura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=−1,40308·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±2,71545·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=1,05001·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±7,69711·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Suficiente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2" y="2060847"/>
            <a:ext cx="8516230" cy="41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Calibración en Voltaje de operación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2,34123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2,55246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−1,19368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1,38112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=50,9852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2" y="2060848"/>
            <a:ext cx="820727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 fontScale="92500"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Cantidades diferenciales: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Objetivo: G=constante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Finalmente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645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>
                    <a:latin typeface="Cambria Math" panose="02040503050406030204" pitchFamily="18" charset="0"/>
                  </a:rPr>
                  <a:t>Resultado numérico: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=−1,40308·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±2,71545·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=2,34123·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±2,55246·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0,059929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0,001331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710264"/>
              </a:xfrm>
              <a:blipFill rotWithShape="0">
                <a:blip r:embed="rId2"/>
                <a:stretch>
                  <a:fillRect l="-1362" t="-22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Comprobación:</a:t>
                </a:r>
              </a:p>
              <a:p>
                <a:pPr lvl="1"/>
                <a:r>
                  <a:rPr lang="es-ES" dirty="0" smtClean="0"/>
                  <a:t>Situación inicial: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=45%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=7,18235·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Expresión concreta: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=0,059929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+52,47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Estabilización de la ganancia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=7,1403·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±4,97472·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412776"/>
            <a:ext cx="866792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064896" cy="4572000"/>
          </a:xfrm>
        </p:spPr>
      </p:pic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Problemática actual con los niveles de radiactividad</a:t>
            </a:r>
          </a:p>
          <a:p>
            <a:pPr lvl="1"/>
            <a:r>
              <a:rPr lang="es-ES" dirty="0"/>
              <a:t>300 </a:t>
            </a:r>
            <a:r>
              <a:rPr lang="es-ES" dirty="0" err="1"/>
              <a:t>TBq</a:t>
            </a:r>
            <a:r>
              <a:rPr lang="es-ES" dirty="0"/>
              <a:t>/</a:t>
            </a:r>
            <a:r>
              <a:rPr lang="es-ES" dirty="0" err="1"/>
              <a:t>GWy</a:t>
            </a:r>
            <a:endParaRPr lang="es-ES" dirty="0"/>
          </a:p>
          <a:p>
            <a:r>
              <a:rPr lang="es-ES" dirty="0" smtClean="0"/>
              <a:t>Tritio (Muy </a:t>
            </a:r>
            <a:r>
              <a:rPr lang="es-ES" dirty="0" err="1" smtClean="0"/>
              <a:t>abunante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378205"/>
            <a:ext cx="3092136" cy="17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err="1" smtClean="0"/>
                  <a:t>Bunch</a:t>
                </a:r>
                <a:r>
                  <a:rPr lang="es-ES" dirty="0" smtClean="0"/>
                  <a:t> de 35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Comunicación segura con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Estructura segura.</a:t>
                </a:r>
              </a:p>
              <a:p>
                <a:r>
                  <a:rPr lang="es-ES" dirty="0" smtClean="0"/>
                  <a:t>Material elegido: PVC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):</a:t>
                </a:r>
              </a:p>
              <a:p>
                <a:pPr lvl="1"/>
                <a:r>
                  <a:rPr lang="es-ES" dirty="0"/>
                  <a:t>Seguridad </a:t>
                </a:r>
              </a:p>
              <a:p>
                <a:pPr lvl="1"/>
                <a:r>
                  <a:rPr lang="es-ES" dirty="0"/>
                  <a:t>Manipulación</a:t>
                </a:r>
              </a:p>
              <a:p>
                <a:pPr lvl="1"/>
                <a:r>
                  <a:rPr lang="es-ES" dirty="0"/>
                  <a:t>Formas (tubos, </a:t>
                </a:r>
                <a:r>
                  <a:rPr lang="es-ES" dirty="0" smtClean="0"/>
                  <a:t>codos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45º</m:t>
                    </m:r>
                  </m:oMath>
                </a14:m>
                <a:r>
                  <a:rPr lang="es-ES" dirty="0" smtClean="0"/>
                  <a:t>, </a:t>
                </a:r>
                <a:r>
                  <a:rPr lang="es-ES" dirty="0"/>
                  <a:t>etc.)</a:t>
                </a:r>
              </a:p>
              <a:p>
                <a:pPr lvl="1"/>
                <a:r>
                  <a:rPr lang="es-ES" dirty="0" smtClean="0"/>
                  <a:t>Precio</a:t>
                </a:r>
              </a:p>
              <a:p>
                <a:r>
                  <a:rPr lang="es-ES" dirty="0" smtClean="0"/>
                  <a:t>Sellado final con silicona.</a:t>
                </a:r>
              </a:p>
              <a:p>
                <a:r>
                  <a:rPr lang="es-ES" dirty="0" smtClean="0"/>
                  <a:t>Estructura de metacrilato y acero.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4" y="1585912"/>
            <a:ext cx="7505700" cy="4953000"/>
          </a:xfrm>
        </p:spPr>
      </p:pic>
    </p:spTree>
    <p:extLst>
      <p:ext uri="{BB962C8B-B14F-4D97-AF65-F5344CB8AC3E}">
        <p14:creationId xmlns:p14="http://schemas.microsoft.com/office/powerpoint/2010/main" val="16209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(purgado).</a:t>
                </a:r>
              </a:p>
              <a:p>
                <a:r>
                  <a:rPr lang="es-ES" dirty="0" smtClean="0"/>
                  <a:t>Arandelas.</a:t>
                </a:r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789" t="-1083" b="-2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64063"/>
            <a:ext cx="2357261" cy="33569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0" y="2867466"/>
            <a:ext cx="46291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5"/>
            <a:ext cx="8064896" cy="40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Piezas de sujeción de </a:t>
            </a:r>
            <a:r>
              <a:rPr lang="es-ES" dirty="0" err="1" smtClean="0"/>
              <a:t>PMTs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6984776" cy="41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smtClean="0"/>
                  <a:t>Camara oscura; No control de temperatura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Procedimiento de Llenado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</a:t>
                </a:r>
                <a:r>
                  <a:rPr lang="es-ES" dirty="0" smtClean="0"/>
                  <a:t>Cáceres).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Procedimiento de Llenado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Llenado en la </a:t>
                </a:r>
                <a:r>
                  <a:rPr lang="es-ES" dirty="0" err="1"/>
                  <a:t>gammateca</a:t>
                </a:r>
                <a:r>
                  <a:rPr lang="es-ES" dirty="0"/>
                  <a:t> del IFIC:</a:t>
                </a:r>
              </a:p>
              <a:p>
                <a:pPr lvl="1"/>
                <a:r>
                  <a:rPr lang="es-ES" dirty="0"/>
                  <a:t>Realización sobre un material plástico recubierto con uno absorbente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Evitar contaminación de la sala.</a:t>
                </a:r>
              </a:p>
              <a:p>
                <a:pPr lvl="1"/>
                <a:r>
                  <a:rPr lang="es-ES" dirty="0" smtClean="0"/>
                  <a:t>Llenado de la bureta (soporte metálico) con una pipeta.</a:t>
                </a:r>
              </a:p>
              <a:p>
                <a:pPr lvl="1"/>
                <a:r>
                  <a:rPr lang="es-ES" dirty="0" smtClean="0"/>
                  <a:t>Introducción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 smtClean="0"/>
                  <a:t> de solución en prototipo (orificio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).</a:t>
                </a:r>
              </a:p>
              <a:p>
                <a:pPr lvl="1"/>
                <a:r>
                  <a:rPr lang="es-ES" dirty="0" smtClean="0"/>
                  <a:t>Sellado y conservación de la solución sobrante.</a:t>
                </a:r>
              </a:p>
              <a:p>
                <a:pPr lvl="1"/>
                <a:r>
                  <a:rPr lang="es-ES" dirty="0" smtClean="0"/>
                  <a:t>Traslado al laboratorio</a:t>
                </a:r>
              </a:p>
              <a:p>
                <a:pPr lvl="1"/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4630288" cy="5214320"/>
              </a:xfrm>
              <a:blipFill rotWithShape="0">
                <a:blip r:embed="rId2"/>
                <a:stretch>
                  <a:fillRect l="-1449" t="-18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35819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935" b="-2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/>
                  <a:t>Elemento </a:t>
                </a:r>
                <a:r>
                  <a:rPr lang="es-ES" dirty="0" smtClean="0"/>
                  <a:t>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12776"/>
            <a:ext cx="453650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electrónica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 smtClean="0"/>
                  <a:t>Sin control temperatura.</a:t>
                </a:r>
              </a:p>
              <a:p>
                <a:r>
                  <a:rPr lang="es-ES" dirty="0" smtClean="0"/>
                  <a:t>Normalización a sus respectivos tiempos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=154143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246987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</p:spPr>
      </p:pic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5710408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=0,013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5710408" cy="5142312"/>
              </a:xfrm>
              <a:blipFill rotWithShape="0">
                <a:blip r:embed="rId2"/>
                <a:stretch>
                  <a:fillRect l="-1175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2856"/>
            <a:ext cx="5688632" cy="41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8497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856984" cy="4752528"/>
          </a:xfrm>
        </p:spPr>
      </p:pic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622176" cy="4572000"/>
          </a:xfrm>
        </p:spPr>
        <p:txBody>
          <a:bodyPr/>
          <a:lstStyle/>
          <a:p>
            <a:r>
              <a:rPr lang="es-ES" dirty="0" smtClean="0"/>
              <a:t>Ángulo sólido: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99592" y="2420888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275856" y="2420888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899592" y="3993616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07603" y="2204864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383867" y="2204864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979711" y="5085184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1295636" y="2420888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1007603" y="2375641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046522" y="152704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=4,435·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=0,443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r>
                  <a:rPr lang="es-ES" dirty="0" smtClean="0"/>
                  <a:t>Actividad experimental:</a:t>
                </a: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≈0,45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522" y="1527048"/>
                <a:ext cx="4917965" cy="5142312"/>
              </a:xfrm>
              <a:prstGeom prst="rect">
                <a:avLst/>
              </a:prstGeom>
              <a:blipFill rotWithShape="0">
                <a:blip r:embed="rId2"/>
                <a:stretch>
                  <a:fillRect l="-1363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Detector:</a:t>
                </a:r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Simulación </a:t>
                </a:r>
                <a:r>
                  <a:rPr lang="es-ES" dirty="0"/>
                  <a:t>fuente efectiva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" dirty="0"/>
                  <a:t>)</a:t>
                </a:r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7006552" cy="5070304"/>
              </a:xfrm>
              <a:blipFill rotWithShape="0">
                <a:blip r:embed="rId2"/>
                <a:stretch>
                  <a:fillRect l="-957" t="-1203" b="-7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" y="2370012"/>
            <a:ext cx="3589807" cy="33632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Geometría:</a:t>
                </a:r>
              </a:p>
              <a:p>
                <a:pPr lvl="1"/>
                <a:r>
                  <a:rPr lang="es-ES" dirty="0" smtClean="0"/>
                  <a:t>Cilindro de teflón: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80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1,1781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60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(BCF-12)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𝐿𝑜𝑛𝑔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Tres círculos: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6, 12 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18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1,1498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Cuarzo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s-ES" dirty="0" smtClean="0"/>
                  <a:t>):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527048"/>
                <a:ext cx="5616624" cy="5330952"/>
              </a:xfrm>
              <a:prstGeom prst="rect">
                <a:avLst/>
              </a:prstGeom>
              <a:blipFill rotWithShape="0">
                <a:blip r:embed="rId4"/>
                <a:stretch>
                  <a:fillRect l="-1085" t="-11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 rot="19997349">
            <a:off x="1920049" y="2866741"/>
            <a:ext cx="5441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FF0000"/>
                </a:solidFill>
              </a:rPr>
              <a:t>INACABADA</a:t>
            </a:r>
            <a:r>
              <a:rPr lang="es-ES" sz="6000" dirty="0" smtClean="0"/>
              <a:t> 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" y="2119225"/>
            <a:ext cx="8548566" cy="41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de los electrones del Tritio: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4140398" cy="4359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80" y="2060848"/>
            <a:ext cx="4536504" cy="43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55764"/>
            <a:ext cx="8503920" cy="40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2" y="2204864"/>
            <a:ext cx="4705350" cy="396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He estado excitado.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 smtClean="0"/>
              </a:p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más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4"/>
                <a:stretch>
                  <a:fillRect l="-1235" t="-29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03920" cy="39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05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5638400" cy="3982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6444208" y="3933056"/>
                <a:ext cx="2273815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3933056"/>
                <a:ext cx="2273815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29412" r="-21180" b="-2147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Simulaciones (10000 eventos)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Histograma conversión en fotones: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84001"/>
            <a:ext cx="8542456" cy="42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Objetivo de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∼100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Obtener toda la información!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882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270−900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/>
                  <a:t>			</a:t>
                </a:r>
                <a:r>
                  <a:rPr lang="es-ES" dirty="0"/>
                  <a:t> 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320−900</m:t>
                        </m:r>
                      </m:e>
                    </m:d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s-ES" dirty="0" smtClean="0"/>
                  <a:t> 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005064"/>
            <a:ext cx="2016224" cy="15841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13318"/>
            <a:ext cx="2016224" cy="16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Métodos actuales son lentos y con alto umbral de detección. </a:t>
                </a:r>
              </a:p>
              <a:p>
                <a:r>
                  <a:rPr lang="es-ES" dirty="0" smtClean="0"/>
                  <a:t>Método de centelleo líquido:</a:t>
                </a:r>
              </a:p>
              <a:p>
                <a:pPr lvl="1"/>
                <a:r>
                  <a:rPr lang="es-ES" dirty="0"/>
                  <a:t>Más indicado.</a:t>
                </a:r>
              </a:p>
              <a:p>
                <a:pPr lvl="1"/>
                <a:r>
                  <a:rPr lang="es-ES" dirty="0"/>
                  <a:t>Dilución (50</a:t>
                </a:r>
                <a:r>
                  <a:rPr lang="es-ES" dirty="0" smtClean="0"/>
                  <a:t>%).</a:t>
                </a:r>
                <a:endParaRPr lang="es-ES" dirty="0"/>
              </a:p>
              <a:p>
                <a:pPr lvl="1"/>
                <a:r>
                  <a:rPr lang="es-ES" dirty="0"/>
                  <a:t>Necesidad de </a:t>
                </a:r>
                <a:r>
                  <a:rPr lang="es-ES" dirty="0" smtClean="0"/>
                  <a:t>transportar </a:t>
                </a:r>
                <a:r>
                  <a:rPr lang="es-ES" dirty="0"/>
                  <a:t>la </a:t>
                </a:r>
                <a:r>
                  <a:rPr lang="es-ES" dirty="0" smtClean="0"/>
                  <a:t>muestra.</a:t>
                </a:r>
                <a:endParaRPr lang="es-ES" dirty="0"/>
              </a:p>
              <a:p>
                <a:pPr lvl="1"/>
                <a:r>
                  <a:rPr lang="es-ES" dirty="0"/>
                  <a:t>No </a:t>
                </a:r>
                <a:r>
                  <a:rPr lang="es-ES" dirty="0" smtClean="0"/>
                  <a:t>reutilizables.</a:t>
                </a:r>
                <a:endParaRPr lang="es-ES" dirty="0"/>
              </a:p>
              <a:p>
                <a:pPr lvl="1"/>
                <a:r>
                  <a:rPr lang="es-ES" dirty="0"/>
                  <a:t>Residuo peligroso (Tolueno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Objetivo final de </a:t>
                </a:r>
                <a:r>
                  <a:rPr lang="es-ES" i="1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Actividad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≈0,1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Automatización (continuas calibraciones).</a:t>
                </a:r>
                <a:endParaRPr lang="es-ES" dirty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645" t="-18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Previsiones de futuro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/>
              <a:t>Deposición de aluminio por evaporación al vacío. </a:t>
            </a:r>
            <a:endParaRPr lang="es-ES" dirty="0" smtClean="0"/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Primer paso del proyecto </a:t>
                </a:r>
                <a:r>
                  <a:rPr lang="es-ES" dirty="0" err="1" smtClean="0"/>
                  <a:t>Tritium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dirty="0" smtClean="0"/>
                  <a:t>Prototipo en forma de U:</a:t>
                </a:r>
              </a:p>
              <a:p>
                <a:pPr lvl="2"/>
                <a:r>
                  <a:rPr lang="es-ES" dirty="0" smtClean="0"/>
                  <a:t>Capacidad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𝑚𝑙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Solución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108,11 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Tratamiento de datos off-line.</a:t>
                </a:r>
              </a:p>
              <a:p>
                <a:pPr lvl="1"/>
                <a:r>
                  <a:rPr lang="es-ES" dirty="0" smtClean="0"/>
                  <a:t>Señal obtenida con éxito.</a:t>
                </a:r>
              </a:p>
              <a:p>
                <a:pPr lvl="1"/>
                <a:r>
                  <a:rPr lang="es-ES" dirty="0" smtClean="0"/>
                  <a:t>Prototipo bastante ineficiente 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ordenes de magnitud).</a:t>
                </a:r>
              </a:p>
              <a:p>
                <a:r>
                  <a:rPr lang="es-ES" dirty="0" smtClean="0"/>
                  <a:t>Siguiente prototipo: </a:t>
                </a:r>
              </a:p>
              <a:p>
                <a:pPr lvl="1"/>
                <a:r>
                  <a:rPr lang="es-ES" dirty="0" smtClean="0"/>
                  <a:t>Se priorizará la mejora de la eficiencia.</a:t>
                </a:r>
              </a:p>
              <a:p>
                <a:pPr lvl="2"/>
                <a:r>
                  <a:rPr lang="es-ES" dirty="0" err="1"/>
                  <a:t>Clad</a:t>
                </a:r>
                <a:r>
                  <a:rPr lang="es-ES" dirty="0"/>
                  <a:t> en la fibra (deposición de aluminio por evaporación al vacío)</a:t>
                </a:r>
              </a:p>
              <a:p>
                <a:pPr lvl="2"/>
                <a:r>
                  <a:rPr lang="es-ES" dirty="0"/>
                  <a:t>Cambio de forma del prototipo</a:t>
                </a:r>
              </a:p>
              <a:p>
                <a:pPr lvl="2"/>
                <a:r>
                  <a:rPr lang="es-ES" dirty="0" smtClean="0"/>
                  <a:t>Simulaciones</a:t>
                </a:r>
              </a:p>
              <a:p>
                <a:pPr lvl="1"/>
                <a:r>
                  <a:rPr lang="es-ES" dirty="0" smtClean="0"/>
                  <a:t>Cambios adicionales (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, Tarjeta, etc.)</a:t>
                </a:r>
              </a:p>
              <a:p>
                <a:pPr lvl="1"/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214320"/>
              </a:xfrm>
              <a:blipFill rotWithShape="0">
                <a:blip r:embed="rId2"/>
                <a:stretch>
                  <a:fillRect l="-789" t="-18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Limitaciones naturales: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Actividades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Limite CE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dirty="0"/>
                  <a:t> Posibilidad de emitir alarmas.</a:t>
                </a:r>
              </a:p>
              <a:p>
                <a:pPr lvl="2"/>
                <a:r>
                  <a:rPr lang="es-ES" dirty="0"/>
                  <a:t>Limites actuales se encuentran en decenas entre decenas de </a:t>
                </a:r>
                <a:r>
                  <a:rPr lang="es-ES" dirty="0" err="1"/>
                  <a:t>kBq</a:t>
                </a:r>
                <a:r>
                  <a:rPr lang="es-ES" dirty="0"/>
                  <a:t>/L y unidades de </a:t>
                </a:r>
                <a:r>
                  <a:rPr lang="es-ES" dirty="0" err="1"/>
                  <a:t>MBq</a:t>
                </a:r>
                <a:r>
                  <a:rPr lang="es-ES" dirty="0"/>
                  <a:t>/L. </a:t>
                </a:r>
                <a:endParaRPr lang="es-ES" dirty="0" smtClean="0"/>
              </a:p>
              <a:p>
                <a:r>
                  <a:rPr lang="es-ES" dirty="0" smtClean="0"/>
                  <a:t>Configuraciones:</a:t>
                </a:r>
              </a:p>
              <a:p>
                <a:pPr lvl="1"/>
                <a:r>
                  <a:rPr lang="es-ES" dirty="0"/>
                  <a:t>Estructura adecuada de la fibra </a:t>
                </a:r>
                <a:r>
                  <a:rPr lang="es-ES" dirty="0" err="1"/>
                  <a:t>centelleadora</a:t>
                </a:r>
                <a:r>
                  <a:rPr lang="es-ES" dirty="0"/>
                  <a:t> (</a:t>
                </a:r>
                <a:r>
                  <a:rPr lang="es-ES" dirty="0" err="1"/>
                  <a:t>clad</a:t>
                </a:r>
                <a:r>
                  <a:rPr lang="es-ES" dirty="0"/>
                  <a:t>)</a:t>
                </a:r>
              </a:p>
              <a:p>
                <a:pPr lvl="1"/>
                <a:r>
                  <a:rPr lang="es-ES" dirty="0"/>
                  <a:t>Mejor elección del contador de fotones (</a:t>
                </a:r>
                <a:r>
                  <a:rPr lang="es-ES" dirty="0" err="1"/>
                  <a:t>PMTs</a:t>
                </a:r>
                <a:r>
                  <a:rPr lang="es-ES" dirty="0"/>
                  <a:t>/</a:t>
                </a:r>
                <a:r>
                  <a:rPr lang="es-ES" dirty="0" err="1"/>
                  <a:t>SiPM</a:t>
                </a:r>
                <a:r>
                  <a:rPr lang="es-ES" dirty="0"/>
                  <a:t>)</a:t>
                </a:r>
                <a:endParaRPr lang="es-ES" dirty="0" smtClean="0"/>
              </a:p>
              <a:p>
                <a:r>
                  <a:rPr lang="es-ES" dirty="0" smtClean="0"/>
                  <a:t>Simulaciones.</a:t>
                </a:r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789" t="-1256" r="-10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2593</TotalTime>
  <Words>1493</Words>
  <Application>Microsoft Office PowerPoint</Application>
  <PresentationFormat>Presentación en pantalla (4:3)</PresentationFormat>
  <Paragraphs>672</Paragraphs>
  <Slides>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Cambria Math</vt:lpstr>
      <vt:lpstr>Georgia</vt:lpstr>
      <vt:lpstr>Wingdings</vt:lpstr>
      <vt:lpstr>Wingdings 2</vt:lpstr>
      <vt:lpstr>Civil</vt:lpstr>
      <vt:lpstr>Diseño de un detector de aguas tritiadas basado en fibras centelleadoras leídas por SiPM</vt:lpstr>
      <vt:lpstr>Índice</vt:lpstr>
      <vt:lpstr>Índice</vt:lpstr>
      <vt:lpstr>Introducción</vt:lpstr>
      <vt:lpstr>Introducción</vt:lpstr>
      <vt:lpstr>Introducción</vt:lpstr>
      <vt:lpstr>Introducción</vt:lpstr>
      <vt:lpstr>Introducción </vt:lpstr>
      <vt:lpstr>Introducción</vt:lpstr>
      <vt:lpstr>Introducción</vt:lpstr>
      <vt:lpstr>Fibras centelleadorasa</vt:lpstr>
      <vt:lpstr>Fibras centelleadoras </vt:lpstr>
      <vt:lpstr>Fibras centelleadoras</vt:lpstr>
      <vt:lpstr>Fibras centelleadoras</vt:lpstr>
      <vt:lpstr>Fibras centelleadoras</vt:lpstr>
      <vt:lpstr>Fibras centelleadoras</vt:lpstr>
      <vt:lpstr>Calibración SiPM</vt:lpstr>
      <vt:lpstr>Calibración de los SiPM</vt:lpstr>
      <vt:lpstr>Equipo y montaje experimental</vt:lpstr>
      <vt:lpstr>Equipo y montaje experimental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Análisis de datos</vt:lpstr>
      <vt:lpstr>Calibración en temperatura</vt:lpstr>
      <vt:lpstr>Calibración en temperatura</vt:lpstr>
      <vt:lpstr>Calibración en temperatura</vt:lpstr>
      <vt:lpstr>Calibración en Voltaje de operación</vt:lpstr>
      <vt:lpstr>Calibración en Voltaje de operación</vt:lpstr>
      <vt:lpstr>Calibración en Voltaje de operación</vt:lpstr>
      <vt:lpstr>Estabilización de la ganancia</vt:lpstr>
      <vt:lpstr>Estabilización de la ganancia</vt:lpstr>
      <vt:lpstr>Estabilización de la ganancia</vt:lpstr>
      <vt:lpstr>Estabilización de la ganancia</vt:lpstr>
      <vt:lpstr>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Configuración del prototipo</vt:lpstr>
      <vt:lpstr>Procedimiento de Llenado</vt:lpstr>
      <vt:lpstr>Procedimiento de Llenado</vt:lpstr>
      <vt:lpstr>Configuración electrónica</vt:lpstr>
      <vt:lpstr>Configuración electrónica</vt:lpstr>
      <vt:lpstr>Configuración electrónica</vt:lpstr>
      <vt:lpstr>Configuración electrónica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Previsiones de futuro</vt:lpstr>
      <vt:lpstr>Previsiones de futuro</vt:lpstr>
      <vt:lpstr>Previsiones de futuro</vt:lpstr>
      <vt:lpstr>Previsiones de futuro</vt:lpstr>
      <vt:lpstr>Previsiones de futuro</vt:lpstr>
      <vt:lpstr>Previsiones de futuro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199</cp:revision>
  <dcterms:created xsi:type="dcterms:W3CDTF">2016-06-12T18:38:44Z</dcterms:created>
  <dcterms:modified xsi:type="dcterms:W3CDTF">2017-08-24T07:09:24Z</dcterms:modified>
</cp:coreProperties>
</file>